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1" r:id="rId5"/>
    <p:sldId id="262" r:id="rId6"/>
    <p:sldId id="268" r:id="rId7"/>
    <p:sldId id="267" r:id="rId8"/>
    <p:sldId id="269" r:id="rId9"/>
    <p:sldId id="263" r:id="rId10"/>
    <p:sldId id="264" r:id="rId11"/>
    <p:sldId id="265" r:id="rId12"/>
    <p:sldId id="266" r:id="rId13"/>
    <p:sldId id="270" r:id="rId14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9E7480B8-8A0A-4B56-8D54-E823DCC0F8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E057513-9C93-48C4-B8CC-06DEEABEBE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8A45D-0270-4B85-BA84-29A26462B853}" type="datetime1">
              <a:rPr lang="pt-BR" smtClean="0"/>
              <a:t>25/08/2022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B526431-228F-49AB-A288-2D3B4D5BF0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BF697D2-41EF-4DF0-B5BE-33D0275CE7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CE9BC7-1D88-46B0-89EB-967B831C2BE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42384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3879B29-B324-4CB3-B9C9-1A3BB0F88CD5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4331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683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3315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75CD8D-B1D9-4658-A4F0-38CA8D83ED5D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2032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75CD8D-B1D9-4658-A4F0-38CA8D83ED5D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4704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C74EB379-06D1-44CD-80C8-096187295FC7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C732B9-82A8-45C4-976D-822ACC409CDD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1C8518B-8377-41B6-9B96-12E790E48149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E661AF-0B74-4EE7-A109-4CEE3749C184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79E101-74A5-43BE-8E74-04C2FE42D6AB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A0CA58C-FF46-4766-9E9B-E72B9B44FF89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666DD-2042-4EC4-9C9F-868D9F79DB8D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0B3305-99C5-4BCF-B4EA-119885D4E9F4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378DDE-E7E4-4622-BA10-1F47372DE173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D05E10-71A5-4067-831B-D57CDF04C08C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822D98-22A8-41D2-8B81-94C9C0F6C77D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243BA4-104E-4035-B79E-FB739DE7A669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A5BFCA-CDBB-48D1-B229-F34D96B746CD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34F18B-CA89-4A35-A6CA-8796BD54175D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96D4CD-C0A1-4E5F-AA3F-2E98C4D2A17C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DBD1C24-9164-4C7B-8465-87C520346692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285A4C-0B52-4EE7-8847-A72082F31286}" type="datetime1">
              <a:rPr lang="pt-BR" noProof="0" smtClean="0"/>
              <a:t>25/08/2022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FD665FD3-DBF9-45B5-AAA0-B0EECBA09184}" type="datetime1">
              <a:rPr lang="pt-BR" noProof="0" smtClean="0"/>
              <a:t>25/08/2022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jus.com.br/artigos/56084/auditoria-de-sistemas-de-informacao-introducao-controles-organizacionais-e-operacionais" TargetMode="External"/><Relationship Id="rId2" Type="http://schemas.openxmlformats.org/officeDocument/2006/relationships/hyperlink" Target="https://edisciplinas.usp.br/pluginfile.php/3344235/mod_resource/content/1/G3_Auditoria%20de%20Sistemas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tce.ro.gov.br/tribunal/legislacao/arquivos/Res-245-2017.pdf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o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tângulo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79" name="Imagem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fechar a placa do circuito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o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etângulo com Canto Diagonal Arredondado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a livre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a livre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a livre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a livre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a livre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a livre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a livre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a Livre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a livre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tângulo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a livre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a livre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a livre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a livre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a livre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a livre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a livre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a livre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a livre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tângulo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0889" y="2092588"/>
            <a:ext cx="6858000" cy="1367896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pt-BR" dirty="0"/>
              <a:t>Mecanismo e estratégias de auditoria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360473"/>
            <a:ext cx="6857999" cy="2517813"/>
          </a:xfrm>
        </p:spPr>
        <p:txBody>
          <a:bodyPr rtlCol="0">
            <a:normAutofit/>
          </a:bodyPr>
          <a:lstStyle/>
          <a:p>
            <a:pPr algn="ctr" rtl="0"/>
            <a:r>
              <a:rPr lang="pt-BR" dirty="0"/>
              <a:t>Prof. Marcio Roberto</a:t>
            </a:r>
          </a:p>
          <a:p>
            <a:pPr algn="ctr" rtl="0"/>
            <a:r>
              <a:rPr lang="pt-BR" dirty="0"/>
              <a:t>Alunos: André | Bruno | Kettney | Rafael | Vitor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0BC1A4-42A7-D7C1-AEA6-77A25533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9" y="132488"/>
            <a:ext cx="9905998" cy="1478570"/>
          </a:xfrm>
        </p:spPr>
        <p:txBody>
          <a:bodyPr/>
          <a:lstStyle/>
          <a:p>
            <a:r>
              <a:rPr lang="pt-BR" dirty="0"/>
              <a:t>Referencias: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B2E24B-2E15-385E-0ADF-C1F96E9C69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65174"/>
            <a:ext cx="9905999" cy="3541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https://edisciplinas.usp.br/pluginfile.php/3344235/mod_resource/content/1/G3_Auditoria%20de%20Sistemas.pdf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https://jus.com.br/artigos/56084/auditoria-de-sistemas-de-informacao-introducao-controles-organizacionais-e-operacionais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http://www.tce.ro.gov.br/tribunal/legislacao/arquivos/Res-245-2017.pdf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1657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1" y="174300"/>
            <a:ext cx="9013822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Quais os Objetivos da auditoria?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4588" y="1726422"/>
            <a:ext cx="8979448" cy="4721451"/>
          </a:xfrm>
        </p:spPr>
        <p:txBody>
          <a:bodyPr rtlCol="0">
            <a:normAutofit/>
          </a:bodyPr>
          <a:lstStyle/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Visa verificar a conformidade do ambiente informatizado, garantindo a integridade dos dados manipulados pelo computador; </a:t>
            </a:r>
            <a:r>
              <a:rPr lang="pt-B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Obs</a:t>
            </a: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Diferentemente de uma abordagem da auditoria contábil.  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endParaRPr lang="pt-BR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Estabelece e mantém procedimentos documentados para planejamento e utilização dos recursos computacionais de diversos segmentos empresariais, com objetivo verificar  os aspectos de segurança e de qualidade;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eta: Divisa 7">
            <a:extLst>
              <a:ext uri="{FF2B5EF4-FFF2-40B4-BE49-F238E27FC236}">
                <a16:creationId xmlns:a16="http://schemas.microsoft.com/office/drawing/2014/main" id="{CCFA9CD7-3A44-9A76-30B0-9C16A87E7D39}"/>
              </a:ext>
            </a:extLst>
          </p:cNvPr>
          <p:cNvSpPr/>
          <p:nvPr/>
        </p:nvSpPr>
        <p:spPr>
          <a:xfrm rot="5400000">
            <a:off x="1250106" y="1913420"/>
            <a:ext cx="484632" cy="484632"/>
          </a:xfrm>
          <a:prstGeom prst="chevron">
            <a:avLst/>
          </a:prstGeom>
          <a:solidFill>
            <a:schemeClr val="tx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" name="Seta: Divisa 8">
            <a:extLst>
              <a:ext uri="{FF2B5EF4-FFF2-40B4-BE49-F238E27FC236}">
                <a16:creationId xmlns:a16="http://schemas.microsoft.com/office/drawing/2014/main" id="{8591F08F-9651-3333-4428-7338891E4415}"/>
              </a:ext>
            </a:extLst>
          </p:cNvPr>
          <p:cNvSpPr/>
          <p:nvPr/>
        </p:nvSpPr>
        <p:spPr>
          <a:xfrm rot="5400000">
            <a:off x="1215008" y="4362178"/>
            <a:ext cx="484632" cy="484632"/>
          </a:xfrm>
          <a:prstGeom prst="chevron">
            <a:avLst/>
          </a:prstGeom>
          <a:solidFill>
            <a:schemeClr val="tx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1" y="174300"/>
            <a:ext cx="9013822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Como isso se desenvolve?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4588" y="2398644"/>
            <a:ext cx="8979448" cy="4108105"/>
          </a:xfrm>
        </p:spPr>
        <p:txBody>
          <a:bodyPr rtlCol="0">
            <a:normAutofit/>
          </a:bodyPr>
          <a:lstStyle/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 desenvolvimento dos trabalhos acontece com o estabelecimento de metodologias, objetivos de controle e procedimentos que são adotados por todos aqueles que operam ou são responsáveis pelos equipamentos de TI e/ou sistemas dentro da organização.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eta: Divisa 3">
            <a:extLst>
              <a:ext uri="{FF2B5EF4-FFF2-40B4-BE49-F238E27FC236}">
                <a16:creationId xmlns:a16="http://schemas.microsoft.com/office/drawing/2014/main" id="{7C4480AE-C08D-CA0F-B766-CC27B1E10A16}"/>
              </a:ext>
            </a:extLst>
          </p:cNvPr>
          <p:cNvSpPr/>
          <p:nvPr/>
        </p:nvSpPr>
        <p:spPr>
          <a:xfrm rot="5400000">
            <a:off x="1169506" y="2519006"/>
            <a:ext cx="484632" cy="484632"/>
          </a:xfrm>
          <a:prstGeom prst="chevron">
            <a:avLst/>
          </a:prstGeom>
          <a:solidFill>
            <a:schemeClr val="tx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944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upo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tângulo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endParaRPr>
            </a:p>
          </p:txBody>
        </p:sp>
        <p:pic>
          <p:nvPicPr>
            <p:cNvPr id="176" name="Imagem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8" name="Grupo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tângulo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orma livre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orma Livre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tângulo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orma livre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orma Livre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orma livre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orma livre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orma livre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orma Livre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orma livre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orma livre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orma Livre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orma livre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orma Livre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orma livre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orma livre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orma livre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orma livre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orma livre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orma livre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orma livre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orma livre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orma livre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orma livre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orma livre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orma livre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orma Livre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tângulo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orma livre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orma livre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orma livre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orma livre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orma livre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orma livre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tângulo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orma livre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1" y="174300"/>
            <a:ext cx="9013822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Mecanismo e estratégias de auditoria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4588" y="1652870"/>
            <a:ext cx="8979448" cy="5199517"/>
          </a:xfrm>
        </p:spPr>
        <p:txBody>
          <a:bodyPr rtlCol="0">
            <a:normAutofit/>
          </a:bodyPr>
          <a:lstStyle/>
          <a:p>
            <a:pPr marL="0" lv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Planejamento: </a:t>
            </a: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Imprescindível para melhor orientar o desenvolvimento dos trabalhos; Necessário para evitar quaisquer surpresas que possam acontecer nas atividades; Gestão do tempo e valores entre outros.</a:t>
            </a:r>
          </a:p>
          <a:p>
            <a:pPr marL="0" lvl="0" indent="0" algn="just">
              <a:lnSpc>
                <a:spcPct val="107000"/>
              </a:lnSpc>
              <a:spcAft>
                <a:spcPts val="800"/>
              </a:spcAft>
              <a:buNone/>
            </a:pPr>
            <a:endParaRPr lang="pt-BR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lvl="0" indent="0" algn="just">
              <a:lnSpc>
                <a:spcPct val="107000"/>
              </a:lnSpc>
              <a:buNone/>
            </a:pPr>
            <a:r>
              <a:rPr lang="pt-BR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Preparação: </a:t>
            </a: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Planejamento detalhado com base nas principais mudanças do negócio permite indicar o perfil básico para a escolha da equipe de auditoria ( conforme a necessidade, porte da empresa e prazo de encerramento).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eta: Divisa 7">
            <a:extLst>
              <a:ext uri="{FF2B5EF4-FFF2-40B4-BE49-F238E27FC236}">
                <a16:creationId xmlns:a16="http://schemas.microsoft.com/office/drawing/2014/main" id="{CCFA9CD7-3A44-9A76-30B0-9C16A87E7D39}"/>
              </a:ext>
            </a:extLst>
          </p:cNvPr>
          <p:cNvSpPr/>
          <p:nvPr/>
        </p:nvSpPr>
        <p:spPr>
          <a:xfrm rot="5400000">
            <a:off x="1271904" y="1845247"/>
            <a:ext cx="484632" cy="484632"/>
          </a:xfrm>
          <a:prstGeom prst="chevron">
            <a:avLst/>
          </a:prstGeom>
          <a:solidFill>
            <a:schemeClr val="tx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9" name="Seta: Divisa 8">
            <a:extLst>
              <a:ext uri="{FF2B5EF4-FFF2-40B4-BE49-F238E27FC236}">
                <a16:creationId xmlns:a16="http://schemas.microsoft.com/office/drawing/2014/main" id="{8591F08F-9651-3333-4428-7338891E4415}"/>
              </a:ext>
            </a:extLst>
          </p:cNvPr>
          <p:cNvSpPr/>
          <p:nvPr/>
        </p:nvSpPr>
        <p:spPr>
          <a:xfrm rot="5400000">
            <a:off x="1308397" y="4322229"/>
            <a:ext cx="484632" cy="484632"/>
          </a:xfrm>
          <a:prstGeom prst="chevron">
            <a:avLst/>
          </a:prstGeom>
          <a:solidFill>
            <a:schemeClr val="tx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9161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1" y="174300"/>
            <a:ext cx="9013822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Mecanismo e estratégias de auditoria</a:t>
            </a:r>
            <a:endParaRPr lang="pt-BR" sz="24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7401" y="1287468"/>
            <a:ext cx="8979448" cy="5442729"/>
          </a:xfrm>
        </p:spPr>
        <p:txBody>
          <a:bodyPr rtlCol="0">
            <a:normAutofit fontScale="92500" lnSpcReduction="10000"/>
          </a:bodyPr>
          <a:lstStyle/>
          <a:p>
            <a:pPr marL="0" lvl="0" indent="0">
              <a:lnSpc>
                <a:spcPct val="107000"/>
              </a:lnSpc>
              <a:buNone/>
            </a:pPr>
            <a:r>
              <a:rPr lang="pt-BR" sz="2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Execução: </a:t>
            </a:r>
            <a:r>
              <a:rPr lang="pt-BR" sz="2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Cumprimento das práticas de auditoria; Comunicação com os colaboradores; Avaliação dos riscos e falha existentes; Certificação dos tipos de programas (Software/Rede/Sistema Operacional/Banco de dados/Segurança) utilizados e se estão de acordo com as necessidades do cliente.</a:t>
            </a:r>
          </a:p>
          <a:p>
            <a:pPr marL="0" lvl="0" indent="0">
              <a:lnSpc>
                <a:spcPct val="107000"/>
              </a:lnSpc>
              <a:buNone/>
            </a:pPr>
            <a:endParaRPr lang="pt-BR" sz="26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26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Encerramento: </a:t>
            </a:r>
            <a:r>
              <a:rPr lang="pt-BR" sz="2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Documentação e estratégia para correção de erros, falhas e implementação de novos recursos, (ou indicação de um possível treinamento para os usuários, se achar necessário).</a:t>
            </a: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pt-BR" sz="2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	</a:t>
            </a:r>
            <a:r>
              <a:rPr lang="pt-BR" sz="2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*Avaliar tipos de equipamentos (máquinas/hardware) para uma possível</a:t>
            </a:r>
            <a:r>
              <a:rPr lang="pt-BR" sz="2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pt-BR" sz="26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sugestão de melhoria, caso necessário.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eta: Divisa 7">
            <a:extLst>
              <a:ext uri="{FF2B5EF4-FFF2-40B4-BE49-F238E27FC236}">
                <a16:creationId xmlns:a16="http://schemas.microsoft.com/office/drawing/2014/main" id="{CCFA9CD7-3A44-9A76-30B0-9C16A87E7D39}"/>
              </a:ext>
            </a:extLst>
          </p:cNvPr>
          <p:cNvSpPr/>
          <p:nvPr/>
        </p:nvSpPr>
        <p:spPr>
          <a:xfrm rot="5400000">
            <a:off x="1451558" y="1532606"/>
            <a:ext cx="484632" cy="484632"/>
          </a:xfrm>
          <a:prstGeom prst="chevron">
            <a:avLst/>
          </a:prstGeom>
          <a:solidFill>
            <a:schemeClr val="tx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9" name="Seta: Divisa 8">
            <a:extLst>
              <a:ext uri="{FF2B5EF4-FFF2-40B4-BE49-F238E27FC236}">
                <a16:creationId xmlns:a16="http://schemas.microsoft.com/office/drawing/2014/main" id="{8591F08F-9651-3333-4428-7338891E4415}"/>
              </a:ext>
            </a:extLst>
          </p:cNvPr>
          <p:cNvSpPr/>
          <p:nvPr/>
        </p:nvSpPr>
        <p:spPr>
          <a:xfrm rot="5400000">
            <a:off x="1451558" y="4182076"/>
            <a:ext cx="484632" cy="484632"/>
          </a:xfrm>
          <a:prstGeom prst="chevron">
            <a:avLst/>
          </a:prstGeom>
          <a:solidFill>
            <a:schemeClr val="tx1"/>
          </a:solidFill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3759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97E3DE-A6AC-5E62-83E4-E74D15A73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Para uma auditora é necessário ter (Auditor e/ou equipe) que tenha: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ECC1037-2A69-87B9-E539-39F519BE1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Desempenho;</a:t>
            </a:r>
            <a:endParaRPr lang="pt-BR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Segurança;</a:t>
            </a:r>
            <a:endParaRPr lang="pt-BR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Privacidade;</a:t>
            </a:r>
            <a:endParaRPr lang="pt-BR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Confiabilidade.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pt-BR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Integridade;</a:t>
            </a:r>
            <a:endParaRPr lang="pt-BR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Disponibilidade;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Confidencialidade;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9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449E22-E197-2C7D-FBAF-B99656BCF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Auxilio de software: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EFF687-B145-D46F-DFD5-E5AE2C68C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Software Especializado para Auditoria (SEA) Permite ao auditor realizar testes em arquivos e bancos de dados. Ex.: IDEA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pt-BR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Software de Auditoria Adaptado (SAA) Geralmente desenvolvidos por auditores para desempenhar tarefas específicas, são necessários quando os sistemas da empresa não são compatíveis aos SEA, ou quando o auditor quer realizar testes não possíveis com os SEA. 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2AF7288-4F7C-C2F3-B6F4-87FE2604B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6985" y="466119"/>
            <a:ext cx="2276475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63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83C61A-0711-14EC-AB0F-88B733A18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726" y="339634"/>
            <a:ext cx="9905998" cy="1478570"/>
          </a:xfrm>
        </p:spPr>
        <p:txBody>
          <a:bodyPr/>
          <a:lstStyle/>
          <a:p>
            <a:pPr algn="ctr"/>
            <a: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https://www.softwareworld.co/best-audit-management-software/</a:t>
            </a:r>
            <a:br>
              <a:rPr lang="pt-BR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pt-BR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798AC3F-1E96-42EC-A338-E46A9A305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40" y="1358537"/>
            <a:ext cx="10842171" cy="5159829"/>
          </a:xfrm>
        </p:spPr>
      </p:pic>
    </p:spTree>
    <p:extLst>
      <p:ext uri="{BB962C8B-B14F-4D97-AF65-F5344CB8AC3E}">
        <p14:creationId xmlns:p14="http://schemas.microsoft.com/office/powerpoint/2010/main" val="1945741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0BC1A4-42A7-D7C1-AEA6-77A255335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9" y="132488"/>
            <a:ext cx="9905998" cy="1478570"/>
          </a:xfrm>
        </p:spPr>
        <p:txBody>
          <a:bodyPr/>
          <a:lstStyle/>
          <a:p>
            <a:r>
              <a:rPr lang="pt-BR" dirty="0"/>
              <a:t>Clientes: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6F175D12-2032-B329-65AA-84A3123CF4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4589" y="1696492"/>
            <a:ext cx="9609909" cy="4713015"/>
          </a:xfrm>
        </p:spPr>
      </p:pic>
    </p:spTree>
    <p:extLst>
      <p:ext uri="{BB962C8B-B14F-4D97-AF65-F5344CB8AC3E}">
        <p14:creationId xmlns:p14="http://schemas.microsoft.com/office/powerpoint/2010/main" val="23428184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28_TF45165253" id="{984161F4-FFE1-4950-87D4-DFE4123C6A75}" vid="{B74535F1-FD7C-4781-9213-0422BA09E17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</Template>
  <TotalTime>151</TotalTime>
  <Words>488</Words>
  <Application>Microsoft Office PowerPoint</Application>
  <PresentationFormat>Widescreen</PresentationFormat>
  <Paragraphs>59</Paragraphs>
  <Slides>10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Calibri</vt:lpstr>
      <vt:lpstr>Symbol</vt:lpstr>
      <vt:lpstr>Tw Cen MT</vt:lpstr>
      <vt:lpstr>Circuito</vt:lpstr>
      <vt:lpstr>Mecanismo e estratégias de auditoria</vt:lpstr>
      <vt:lpstr>Quais os Objetivos da auditoria?</vt:lpstr>
      <vt:lpstr>Como isso se desenvolve?</vt:lpstr>
      <vt:lpstr>Mecanismo e estratégias de auditoria</vt:lpstr>
      <vt:lpstr>Mecanismo e estratégias de auditoria</vt:lpstr>
      <vt:lpstr>Para uma auditora é necessário ter (Auditor e/ou equipe) que tenha:</vt:lpstr>
      <vt:lpstr>Auxilio de software:</vt:lpstr>
      <vt:lpstr>https://www.softwareworld.co/best-audit-management-software/ </vt:lpstr>
      <vt:lpstr>Clientes:</vt:lpstr>
      <vt:lpstr>Referencias: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Mecanismo e estratégias de auditoria</dc:title>
  <dc:creator>Kettney Almeida</dc:creator>
  <cp:lastModifiedBy>RAFAEL SILVA DE SOUSA</cp:lastModifiedBy>
  <cp:revision>3</cp:revision>
  <dcterms:created xsi:type="dcterms:W3CDTF">2022-08-16T23:58:03Z</dcterms:created>
  <dcterms:modified xsi:type="dcterms:W3CDTF">2022-08-25T16:08:12Z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